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69" r:id="rId14"/>
    <p:sldId id="268" r:id="rId15"/>
    <p:sldId id="270" r:id="rId16"/>
    <p:sldId id="271" r:id="rId17"/>
    <p:sldId id="272" r:id="rId18"/>
    <p:sldId id="262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5" autoAdjust="0"/>
  </p:normalViewPr>
  <p:slideViewPr>
    <p:cSldViewPr snapToGrid="0" showGuides="1">
      <p:cViewPr varScale="1">
        <p:scale>
          <a:sx n="108" d="100"/>
          <a:sy n="108" d="100"/>
        </p:scale>
        <p:origin x="714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B3DF5-E5B6-4B45-B21A-9494872ABC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4/28/2017</a:t>
            </a:r>
          </a:p>
        </p:txBody>
      </p:sp>
    </p:spTree>
    <p:extLst>
      <p:ext uri="{BB962C8B-B14F-4D97-AF65-F5344CB8AC3E}">
        <p14:creationId xmlns:p14="http://schemas.microsoft.com/office/powerpoint/2010/main" val="306731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862F0-8E30-41EF-92AD-D5FFFDA34703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9593-C317-445E-8EA1-13B264B0B5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6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19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3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8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16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09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4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8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45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5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0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1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1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9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7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0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0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9593-C317-445E-8EA1-13B264B0B55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3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5058-809E-4EA2-ADC9-AAB11F35BAD9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9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088D-79B9-4478-A6AE-A7AA187D3B05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564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FD20-B10D-43E4-B6F5-CD8AFC5958FB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0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A9D0A-BC30-4D14-BA1E-6DB71E518610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07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51A9-F231-417F-9A55-38A8622A6700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3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8AEB-8418-4C95-8683-779094E1424A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158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2A0E-F4B6-47FD-A5CF-14D3AA5D5722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110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7789-DF5E-4D33-B83E-2FB8F64FE7A6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418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DC95-8D0D-411C-B58C-276B0E799604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8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6FE7-FC94-452A-8F5D-19E4BAFA3EED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7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91FB-F2A7-4493-8B92-3D6D1007ABFF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5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F239BC4-F5EE-45D2-90E3-1AD1BD0E045C}" type="datetime1">
              <a:rPr lang="en-US" smtClean="0"/>
              <a:t>11/22/2021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2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onda.white@glo.texas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1" y="4572000"/>
            <a:ext cx="10761132" cy="1066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800" b="1" dirty="0"/>
              <a:t>How to complete your HUB Subcontracting Plan (HSP)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General Land Office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7005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63609"/>
            <a:ext cx="4876800" cy="67109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Page 1 of 2 (Attachment B)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977" y="2043485"/>
            <a:ext cx="5422790" cy="47151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2"/>
                </a:solidFill>
              </a:rPr>
              <a:t>Section B-2: </a:t>
            </a:r>
            <a:r>
              <a:rPr lang="en-US" dirty="0">
                <a:solidFill>
                  <a:schemeClr val="tx2"/>
                </a:solidFill>
              </a:rPr>
              <a:t>Use only for HUB Protégé subcontracting opportunity.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2"/>
                </a:solidFill>
              </a:rPr>
              <a:t>Section B-3:</a:t>
            </a:r>
          </a:p>
          <a:p>
            <a:pPr marL="114300" indent="0">
              <a:buNone/>
            </a:pPr>
            <a:r>
              <a:rPr lang="en-US" sz="3200" b="1" dirty="0">
                <a:solidFill>
                  <a:schemeClr val="tx2"/>
                </a:solidFill>
              </a:rPr>
              <a:t>   </a:t>
            </a:r>
            <a:r>
              <a:rPr lang="en-US" dirty="0">
                <a:solidFill>
                  <a:schemeClr val="tx2"/>
                </a:solidFill>
              </a:rPr>
              <a:t>Notification of subcontracting 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2"/>
                </a:solidFill>
              </a:rPr>
              <a:t>    opportunity</a:t>
            </a:r>
            <a:r>
              <a:rPr lang="en-US" sz="2400" dirty="0">
                <a:solidFill>
                  <a:schemeClr val="tx2"/>
                </a:solidFill>
              </a:rPr>
              <a:t>. </a:t>
            </a:r>
            <a:endParaRPr lang="en-US" sz="3200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Note: You </a:t>
            </a:r>
            <a:r>
              <a:rPr lang="en-US" u="sng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chemeClr val="tx2"/>
                </a:solidFill>
              </a:rPr>
              <a:t> comply with all items in Section B-3: </a:t>
            </a:r>
            <a:r>
              <a:rPr lang="en-US" dirty="0">
                <a:solidFill>
                  <a:srgbClr val="FF0000"/>
                </a:solidFill>
              </a:rPr>
              <a:t>A, B, C and D.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03" y="266687"/>
            <a:ext cx="5390985" cy="1737042"/>
          </a:xfrm>
        </p:spPr>
        <p:txBody>
          <a:bodyPr/>
          <a:lstStyle/>
          <a:p>
            <a:r>
              <a:rPr lang="en-US" sz="2400" b="1" dirty="0"/>
              <a:t>HSP GFE Method B (Attachment B) :</a:t>
            </a:r>
            <a:br>
              <a:rPr lang="en-US" sz="2400" b="1" dirty="0"/>
            </a:br>
            <a:r>
              <a:rPr lang="en-US" sz="2000" dirty="0"/>
              <a:t>If you responded </a:t>
            </a:r>
            <a:r>
              <a:rPr lang="en-US" sz="2000" dirty="0">
                <a:solidFill>
                  <a:srgbClr val="FF0000"/>
                </a:solidFill>
              </a:rPr>
              <a:t>“No” </a:t>
            </a:r>
            <a:r>
              <a:rPr lang="en-US" sz="2000" dirty="0"/>
              <a:t>to section-2, items (c) and (d), </a:t>
            </a:r>
            <a:r>
              <a:rPr lang="en-US" sz="2000" dirty="0">
                <a:solidFill>
                  <a:srgbClr val="FF0000"/>
                </a:solidFill>
              </a:rPr>
              <a:t>you must submit a completed “HSP Good Faith Effort – Method B </a:t>
            </a:r>
            <a:r>
              <a:rPr lang="en-US" sz="2000" dirty="0"/>
              <a:t>(Attachment B)” for each of the subcontracting opportunities listed in Section-2, item (b).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183" y="512860"/>
            <a:ext cx="5277346" cy="6345140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 flipV="1">
            <a:off x="4635610" y="2464901"/>
            <a:ext cx="1415332" cy="37371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/>
          <p:cNvSpPr/>
          <p:nvPr/>
        </p:nvSpPr>
        <p:spPr>
          <a:xfrm flipV="1">
            <a:off x="3605291" y="3587291"/>
            <a:ext cx="1805389" cy="345701"/>
          </a:xfrm>
          <a:prstGeom prst="rightArrow">
            <a:avLst>
              <a:gd name="adj1" fmla="val 50000"/>
              <a:gd name="adj2" fmla="val 4512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4761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0867"/>
            <a:ext cx="10160000" cy="5359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Notify at least </a:t>
            </a:r>
            <a:r>
              <a:rPr lang="en-US" sz="2000" b="1" dirty="0">
                <a:solidFill>
                  <a:srgbClr val="FF0000"/>
                </a:solidFill>
              </a:rPr>
              <a:t>(3)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Texas certified HUBs businesses of the subcontracting opportunities that respondent intends to subcontract.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Notify </a:t>
            </a:r>
            <a:r>
              <a:rPr lang="en-US" sz="2000" b="1" dirty="0">
                <a:solidFill>
                  <a:srgbClr val="FF0000"/>
                </a:solidFill>
              </a:rPr>
              <a:t>(2)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or more trade organizations or development centers.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You must allow the HUBs, trade organization, and development centers at least </a:t>
            </a:r>
            <a:r>
              <a:rPr lang="en-US" b="1" dirty="0">
                <a:solidFill>
                  <a:srgbClr val="FF0000"/>
                </a:solidFill>
              </a:rPr>
              <a:t>(7)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working days to respond to your notification </a:t>
            </a:r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prior to submitting your bid response to the agency (during the solicitation posting period)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initial day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notification is considered “day zero” and does not count as one of the </a:t>
            </a:r>
            <a:r>
              <a:rPr lang="en-US" b="1" dirty="0">
                <a:solidFill>
                  <a:srgbClr val="FF0000"/>
                </a:solidFill>
              </a:rPr>
              <a:t>(7)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working days.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Does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include weekends, federal or state holidays, or days the agency is closed by the executive director.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You </a:t>
            </a:r>
            <a:r>
              <a:rPr lang="en-US" b="1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provide written notification of each subcontracting opportunity listed in Method B; Section B-1.Please retain supporting documentation (certified letters, faxes and e-mails) and submit them with your HSP. </a:t>
            </a:r>
          </a:p>
          <a:p>
            <a:pPr marL="114300" indent="0" algn="ctr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1" y="118534"/>
            <a:ext cx="10567283" cy="1193800"/>
          </a:xfrm>
        </p:spPr>
        <p:txBody>
          <a:bodyPr/>
          <a:lstStyle/>
          <a:p>
            <a:pPr algn="ctr"/>
            <a:r>
              <a:rPr lang="en-US" dirty="0"/>
              <a:t>Notification of a Subcontracting Opportunity </a:t>
            </a: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/>
              <a:t> Working Day Notification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9341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63609"/>
            <a:ext cx="4876800" cy="671090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29" y="1536192"/>
            <a:ext cx="5311471" cy="4590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Note: Respondent must provide notice of each subcontracting opportunity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274638"/>
            <a:ext cx="5327373" cy="1143000"/>
          </a:xfrm>
        </p:spPr>
        <p:txBody>
          <a:bodyPr/>
          <a:lstStyle/>
          <a:p>
            <a:r>
              <a:rPr lang="en-US" sz="2800" b="1" dirty="0"/>
              <a:t>HUB Subcontractor Notification form: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76" y="103366"/>
            <a:ext cx="5259773" cy="6631389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1749287" y="3506525"/>
            <a:ext cx="3546282" cy="4532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1333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55659"/>
            <a:ext cx="4876800" cy="607082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2"/>
                </a:solidFill>
              </a:rPr>
              <a:t>Page 2 of 2 (Attachment B)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17" y="779227"/>
            <a:ext cx="5724939" cy="58442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Enter information for HUB Protégé subcontracting opportunity.</a:t>
            </a:r>
          </a:p>
          <a:p>
            <a:pPr marL="114300" indent="0">
              <a:buNone/>
            </a:pPr>
            <a:r>
              <a:rPr lang="en-US" sz="3200" dirty="0"/>
              <a:t>                      </a:t>
            </a:r>
            <a:r>
              <a:rPr lang="en-US" sz="3200" dirty="0">
                <a:solidFill>
                  <a:srgbClr val="FF0000"/>
                </a:solidFill>
              </a:rPr>
              <a:t>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List subcontractors you selected to perform the opportunity you listed in Section B-1.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If any of the subcontractors you selected to perform the opportunity listed in </a:t>
            </a:r>
            <a:r>
              <a:rPr lang="en-US" sz="3200" dirty="0">
                <a:solidFill>
                  <a:srgbClr val="FF0000"/>
                </a:solidFill>
              </a:rPr>
              <a:t>Section B-1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is not a Texas certified HUB, provide written justification for your selection process</a:t>
            </a:r>
            <a:r>
              <a:rPr lang="en-US" sz="3200" dirty="0"/>
              <a:t>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" y="242834"/>
            <a:ext cx="5669279" cy="528443"/>
          </a:xfrm>
        </p:spPr>
        <p:txBody>
          <a:bodyPr/>
          <a:lstStyle/>
          <a:p>
            <a:r>
              <a:rPr lang="en-US" sz="3200" b="1" dirty="0"/>
              <a:t>HSP GFE Method B (Attachment B)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843" y="492981"/>
            <a:ext cx="5065559" cy="6297434"/>
          </a:xfrm>
          <a:prstGeom prst="rect">
            <a:avLst/>
          </a:prstGeom>
        </p:spPr>
      </p:pic>
      <p:sp>
        <p:nvSpPr>
          <p:cNvPr id="6" name="Arrow: Right 5"/>
          <p:cNvSpPr/>
          <p:nvPr/>
        </p:nvSpPr>
        <p:spPr>
          <a:xfrm>
            <a:off x="5502303" y="4412976"/>
            <a:ext cx="1184745" cy="3657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/>
          <p:cNvSpPr/>
          <p:nvPr/>
        </p:nvSpPr>
        <p:spPr>
          <a:xfrm>
            <a:off x="5645426" y="2639833"/>
            <a:ext cx="1145385" cy="4214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98557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</a:rPr>
              <a:t>Respondent understands and agrees that </a:t>
            </a:r>
            <a:r>
              <a:rPr lang="en-US" sz="3200" u="sng" dirty="0">
                <a:solidFill>
                  <a:srgbClr val="FF0000"/>
                </a:solidFill>
              </a:rPr>
              <a:t>if awarded any portion of the requisition:</a:t>
            </a:r>
          </a:p>
          <a:p>
            <a:pPr marL="411480" lvl="1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000" dirty="0">
                <a:solidFill>
                  <a:schemeClr val="tx2"/>
                </a:solidFill>
              </a:rPr>
              <a:t>The respondents are required to provide written notice to all subcontractors (HUBs and Non-Hub) of their selection as a subcontractor for the awarded contract. A copy of this notice must be provided to the contracting agency’s point of contact </a:t>
            </a:r>
            <a:r>
              <a:rPr lang="en-US" sz="3000" u="sng" dirty="0">
                <a:solidFill>
                  <a:srgbClr val="FF0000"/>
                </a:solidFill>
              </a:rPr>
              <a:t>no later than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u="sng" dirty="0">
                <a:solidFill>
                  <a:srgbClr val="FF0000"/>
                </a:solidFill>
              </a:rPr>
              <a:t>(10) working days after the contract is awarded. 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3000" dirty="0">
                <a:solidFill>
                  <a:schemeClr val="tx2"/>
                </a:solidFill>
              </a:rPr>
              <a:t>The respondent must submit monthly expenditure reports (Prime Contractor Process Assessment Report – PAR), as a condition of payment and to verify their compliance with the HSP. </a:t>
            </a:r>
          </a:p>
          <a:p>
            <a:pPr marL="92583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3000" dirty="0">
                <a:solidFill>
                  <a:schemeClr val="tx2"/>
                </a:solidFill>
              </a:rPr>
              <a:t>The respondent </a:t>
            </a:r>
            <a:r>
              <a:rPr lang="en-US" sz="3000" u="sng" dirty="0">
                <a:solidFill>
                  <a:srgbClr val="FF0000"/>
                </a:solidFill>
              </a:rPr>
              <a:t>must</a:t>
            </a:r>
            <a:r>
              <a:rPr lang="en-US" sz="3000" dirty="0">
                <a:solidFill>
                  <a:schemeClr val="tx2"/>
                </a:solidFill>
              </a:rPr>
              <a:t> seek approval from the agency </a:t>
            </a:r>
            <a:r>
              <a:rPr lang="en-US" sz="3000" u="sng" dirty="0">
                <a:solidFill>
                  <a:srgbClr val="FF0000"/>
                </a:solidFill>
              </a:rPr>
              <a:t>prior to </a:t>
            </a:r>
            <a:r>
              <a:rPr lang="en-US" sz="3000" dirty="0">
                <a:solidFill>
                  <a:schemeClr val="tx2"/>
                </a:solidFill>
              </a:rPr>
              <a:t>making any modifications to the HSP. A HUB Subcontracting Plan (HSP) Change Order form will be provided by the agency.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/>
              <a:t>Affirmation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4441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8152"/>
            <a:ext cx="10160000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</a:rPr>
              <a:t>The agency will review and evaluate the HSP and supporting documentation.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</a:rPr>
              <a:t>The agency may request clarifications or further documentation of your good faith effort.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</a:rPr>
              <a:t>The HSP is not evaluated on a point system. Instead, it is reviewed for compliance with good faith effort requirements.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/>
              <a:t>HSP Evaluation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2854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</a:rPr>
              <a:t>Texas Comptroller of Public Accounts website HUB forms will guide you through the proper completion of the HUB Subcontracting Plan (HSP) form:</a:t>
            </a:r>
          </a:p>
          <a:p>
            <a:pPr marL="11430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https://www.comptroller.texas.gov/purchasing/vendor/hub/forms.php</a:t>
            </a:r>
          </a:p>
          <a:p>
            <a:pPr marL="114300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endParaRPr lang="en-US" sz="3200" b="1" dirty="0">
              <a:solidFill>
                <a:schemeClr val="accent1"/>
              </a:solidFill>
            </a:endParaRPr>
          </a:p>
          <a:p>
            <a:pPr marL="11430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HSP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859206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If you have any questions concerning the HSP, please contact GLO HUB Coordinators below.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Vonda White, HUB Coordinator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u="sng" dirty="0">
                <a:solidFill>
                  <a:srgbClr val="0070C0"/>
                </a:solidFill>
              </a:rPr>
              <a:t>Vonda.White@glo.texas.gov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B0F0"/>
                </a:solidFill>
              </a:rPr>
              <a:t>    </a:t>
            </a:r>
            <a:r>
              <a:rPr lang="en-US" b="1" dirty="0">
                <a:solidFill>
                  <a:schemeClr val="tx2"/>
                </a:solidFill>
              </a:rPr>
              <a:t>512-463-5376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Daphne Grantham, Assistant HUB Coordinator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u="sng" dirty="0">
                <a:solidFill>
                  <a:srgbClr val="0070C0"/>
                </a:solidFill>
              </a:rPr>
              <a:t>Daphne.Grantham@glo.texas.gov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B0F0"/>
                </a:solidFill>
              </a:rPr>
              <a:t>    </a:t>
            </a:r>
            <a:r>
              <a:rPr lang="en-US" b="1" dirty="0">
                <a:solidFill>
                  <a:schemeClr val="tx2"/>
                </a:solidFill>
              </a:rPr>
              <a:t>512-463-5194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Stella Roland, Assistant HUB Coordinator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tx2"/>
                </a:solidFill>
              </a:rPr>
              <a:t>   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Stella.Roland@glo.texas.gov</a:t>
            </a:r>
            <a:endParaRPr lang="en-US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00B0F0"/>
                </a:solidFill>
              </a:rPr>
              <a:t>    </a:t>
            </a:r>
            <a:r>
              <a:rPr lang="en-US" b="1" dirty="0">
                <a:solidFill>
                  <a:schemeClr val="tx2"/>
                </a:solidFill>
              </a:rPr>
              <a:t>512-463-7201</a:t>
            </a:r>
          </a:p>
          <a:p>
            <a:pPr marL="11430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GLO HUB Team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2104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Once the agency determines that HUB subcontracting opportunities are probable in the Scope of Work, a completed HUB Subcontracting Plan </a:t>
            </a:r>
            <a:r>
              <a:rPr lang="en-US" sz="3200" b="1" dirty="0">
                <a:solidFill>
                  <a:srgbClr val="FF0000"/>
                </a:solidFill>
              </a:rPr>
              <a:t>must</a:t>
            </a:r>
            <a:r>
              <a:rPr lang="en-US" sz="3200" dirty="0"/>
              <a:t> be returned with your Bid/Proposal.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If the HSP is not submitted with your response or fails to meet good faith effort requirements, your response </a:t>
            </a:r>
            <a:r>
              <a:rPr lang="en-US" sz="3200" b="1" u="sng" dirty="0">
                <a:solidFill>
                  <a:srgbClr val="FF0000"/>
                </a:solidFill>
              </a:rPr>
              <a:t>will</a:t>
            </a:r>
            <a:r>
              <a:rPr lang="en-US" sz="3200" dirty="0"/>
              <a:t> </a:t>
            </a:r>
            <a:r>
              <a:rPr lang="en-US" sz="3200" b="1" u="sng" dirty="0">
                <a:solidFill>
                  <a:srgbClr val="FF0000"/>
                </a:solidFill>
              </a:rPr>
              <a:t>not</a:t>
            </a:r>
            <a:r>
              <a:rPr lang="en-US" sz="3200" dirty="0"/>
              <a:t> proceed to the evaluation team.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HUB SUBCONTRACTING PLAN (HSP) IS A REQUIREMENT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8363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6667"/>
            <a:ext cx="10160000" cy="60113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Read the HUB Subcontracting Plan (HSP) form before you begin.</a:t>
            </a:r>
          </a:p>
          <a:p>
            <a:pPr marL="114300" indent="0"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The HUB GOAL is identified in the “Special Instruction” section of the HSP. </a:t>
            </a:r>
          </a:p>
          <a:p>
            <a:pPr marL="114300" indent="0"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Decide whether or not you will need to subcontract parts of the contract in order to complete the agency’s scope of work.  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Read the four different options on the HUB Subcontracting Plan (HSP) checklist and determine which options fit your response. Answer each section within that option. </a:t>
            </a:r>
          </a:p>
          <a:p>
            <a:pPr marL="114300" indent="0"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Note: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HSP Good Faith Effort – Method B (Attachment B) will require you to provide a Good Faith Effort notification and contact HUBs, trade organization or development centers.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734"/>
            <a:ext cx="10160000" cy="762000"/>
          </a:xfrm>
        </p:spPr>
        <p:txBody>
          <a:bodyPr/>
          <a:lstStyle/>
          <a:p>
            <a:r>
              <a:rPr lang="en-US" b="1" dirty="0"/>
              <a:t>HUB SUBCONRACTING PLAN (HSP)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6247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80529" y="1536192"/>
            <a:ext cx="3889070" cy="4590288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There are four ways to complete the HSP based on the checklist.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The checklist identifies which sections of the HSP to complete based on your subcontracting intentions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8109"/>
            <a:ext cx="5886616" cy="5462547"/>
          </a:xfrm>
        </p:spPr>
        <p:txBody>
          <a:bodyPr/>
          <a:lstStyle/>
          <a:p>
            <a:pPr marL="114300" indent="0" algn="just">
              <a:buNone/>
            </a:pPr>
            <a:r>
              <a:rPr lang="en-US" dirty="0"/>
              <a:t>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HUB Subcontracting Plan (HSP) Quick Checklist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339" y="1288110"/>
            <a:ext cx="4269850" cy="5398937"/>
          </a:xfrm>
          <a:prstGeom prst="rect">
            <a:avLst/>
          </a:prstGeom>
        </p:spPr>
      </p:pic>
      <p:sp>
        <p:nvSpPr>
          <p:cNvPr id="7" name="Arrow: Right 6"/>
          <p:cNvSpPr/>
          <p:nvPr/>
        </p:nvSpPr>
        <p:spPr>
          <a:xfrm>
            <a:off x="727541" y="4341412"/>
            <a:ext cx="1093308" cy="32966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/>
          <p:cNvSpPr/>
          <p:nvPr/>
        </p:nvSpPr>
        <p:spPr>
          <a:xfrm flipV="1">
            <a:off x="727541" y="5112688"/>
            <a:ext cx="1093308" cy="33395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/>
          <p:cNvSpPr/>
          <p:nvPr/>
        </p:nvSpPr>
        <p:spPr>
          <a:xfrm>
            <a:off x="727542" y="3474720"/>
            <a:ext cx="1093308" cy="2941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/>
          <p:cNvSpPr/>
          <p:nvPr/>
        </p:nvSpPr>
        <p:spPr>
          <a:xfrm>
            <a:off x="727541" y="2528515"/>
            <a:ext cx="1093308" cy="2782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3944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Options #1 – You are using subcontractors and they are </a:t>
            </a:r>
            <a:r>
              <a:rPr lang="en-US" sz="3200" b="1" u="sng" dirty="0">
                <a:solidFill>
                  <a:srgbClr val="FF0000"/>
                </a:solidFill>
              </a:rPr>
              <a:t>all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u="sng" dirty="0">
                <a:solidFill>
                  <a:schemeClr val="tx2">
                    <a:lumMod val="50000"/>
                  </a:schemeClr>
                </a:solidFill>
              </a:rPr>
              <a:t>Texas Certified HUBs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Option #2 – You will </a:t>
            </a:r>
            <a:r>
              <a:rPr lang="en-US" sz="3200" b="1" u="sng" dirty="0">
                <a:solidFill>
                  <a:srgbClr val="FF0000"/>
                </a:solidFill>
              </a:rPr>
              <a:t>meet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3200" b="1" u="sng" dirty="0">
                <a:solidFill>
                  <a:srgbClr val="FF0000"/>
                </a:solidFill>
              </a:rPr>
              <a:t>exceed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the HUB goal using Texas certified HUBs and Non-HUB subcontractors.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Option #3 – You will </a:t>
            </a:r>
            <a:r>
              <a:rPr lang="en-US" sz="3200" b="1" u="sng" dirty="0">
                <a:solidFill>
                  <a:srgbClr val="FF0000"/>
                </a:solidFill>
              </a:rPr>
              <a:t>not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meet the stated HUB goal using Texas Certified HUBs and Non-HUB subcontractors.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Option #4 – You will </a:t>
            </a:r>
            <a:r>
              <a:rPr lang="en-US" sz="3200" b="1" u="sng" dirty="0">
                <a:solidFill>
                  <a:srgbClr val="FF0000"/>
                </a:solidFill>
              </a:rPr>
              <a:t>self-perform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the entire contract with your own resources. (own employees, supplies, materials and/or equipment, to include transportation and delivery)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/>
              <a:t>You may select one of the four options to complete the scope of work…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557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274638"/>
            <a:ext cx="5139193" cy="1143000"/>
          </a:xfrm>
        </p:spPr>
        <p:txBody>
          <a:bodyPr/>
          <a:lstStyle/>
          <a:p>
            <a:r>
              <a:rPr lang="en-US" sz="4400" b="1" dirty="0"/>
              <a:t>HSP Information Page: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33454" y="1544142"/>
            <a:ext cx="4876800" cy="5313857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11430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HUB GOALS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Special reminders and instructions      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Respondent and requisition</a:t>
            </a:r>
          </a:p>
          <a:p>
            <a:pPr marL="11430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  information                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892800" y="55660"/>
            <a:ext cx="4876800" cy="663138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2"/>
                </a:solidFill>
              </a:rPr>
              <a:t>Page 1</a:t>
            </a:r>
          </a:p>
          <a:p>
            <a:endParaRPr lang="en-US" dirty="0"/>
          </a:p>
        </p:txBody>
      </p:sp>
      <p:sp>
        <p:nvSpPr>
          <p:cNvPr id="13" name="Arrow: Right 12"/>
          <p:cNvSpPr/>
          <p:nvPr/>
        </p:nvSpPr>
        <p:spPr>
          <a:xfrm>
            <a:off x="4153477" y="5082871"/>
            <a:ext cx="1073426" cy="3180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3"/>
          <p:cNvSpPr/>
          <p:nvPr/>
        </p:nvSpPr>
        <p:spPr>
          <a:xfrm>
            <a:off x="3764941" y="3551997"/>
            <a:ext cx="1073427" cy="3101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4"/>
          <p:cNvSpPr/>
          <p:nvPr/>
        </p:nvSpPr>
        <p:spPr>
          <a:xfrm>
            <a:off x="4239420" y="6180055"/>
            <a:ext cx="1137036" cy="3498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FF8083-F6D5-4A9F-B5C6-07516413D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439" y="580445"/>
            <a:ext cx="5393144" cy="61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298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2890" y="71561"/>
            <a:ext cx="5486400" cy="6679095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tx2"/>
                </a:solidFill>
              </a:rPr>
              <a:t>Page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150" y="993913"/>
            <a:ext cx="5184250" cy="57567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</a:rPr>
              <a:t>Section 2:</a:t>
            </a:r>
          </a:p>
          <a:p>
            <a:pPr marL="114300" indent="0"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    Subcontracting Intentions:  </a:t>
            </a:r>
          </a:p>
          <a:p>
            <a:pPr marL="114300" indent="0"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900" b="1" dirty="0">
                <a:solidFill>
                  <a:schemeClr val="tx2"/>
                </a:solidFill>
              </a:rPr>
              <a:t>Section – 2, item (a)</a:t>
            </a:r>
          </a:p>
          <a:p>
            <a:pPr marL="114300" indent="0">
              <a:buNone/>
            </a:pPr>
            <a:endParaRPr lang="en-US" sz="2900" dirty="0">
              <a:solidFill>
                <a:schemeClr val="tx2"/>
              </a:solidFill>
            </a:endParaRPr>
          </a:p>
          <a:p>
            <a:endParaRPr lang="en-US" sz="29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900" b="1" dirty="0">
                <a:solidFill>
                  <a:schemeClr val="tx2"/>
                </a:solidFill>
              </a:rPr>
              <a:t>Section – 2, item (b):</a:t>
            </a:r>
          </a:p>
          <a:p>
            <a:pPr marL="114300" indent="0"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    List portions of work (subcontracting </a:t>
            </a:r>
          </a:p>
          <a:p>
            <a:pPr marL="114300" indent="0"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    opportunities) you will subcontract,  </a:t>
            </a:r>
          </a:p>
          <a:p>
            <a:pPr marL="114300" indent="0"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    and identify the </a:t>
            </a:r>
            <a:r>
              <a:rPr lang="en-US" sz="2900" u="sng" dirty="0">
                <a:solidFill>
                  <a:srgbClr val="FF0000"/>
                </a:solidFill>
              </a:rPr>
              <a:t>percentages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 of the </a:t>
            </a:r>
          </a:p>
          <a:p>
            <a:pPr marL="114300" indent="0"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    contract you expect to award to all HUBs </a:t>
            </a:r>
          </a:p>
          <a:p>
            <a:pPr marL="114300" indent="0">
              <a:buNone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    and Non-HUBs vendors. 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9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9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If you will be using Texas certified HUBs, with whom you have had a continuous contract in place for more than (5) years, you may use them, they just won’t count towards your HUB goal.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98" y="119270"/>
            <a:ext cx="5258462" cy="890546"/>
          </a:xfrm>
        </p:spPr>
        <p:txBody>
          <a:bodyPr/>
          <a:lstStyle/>
          <a:p>
            <a:r>
              <a:rPr lang="en-US" sz="2400" dirty="0"/>
              <a:t>Company Name and Requisition #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842" y="496956"/>
            <a:ext cx="5478448" cy="6241774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4667417" y="771277"/>
            <a:ext cx="978408" cy="2226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/>
          <p:cNvSpPr/>
          <p:nvPr/>
        </p:nvSpPr>
        <p:spPr>
          <a:xfrm>
            <a:off x="4635610" y="3101009"/>
            <a:ext cx="1017766" cy="2703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/>
          <p:cNvSpPr/>
          <p:nvPr/>
        </p:nvSpPr>
        <p:spPr>
          <a:xfrm>
            <a:off x="4595854" y="1510748"/>
            <a:ext cx="993913" cy="27829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597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71561"/>
            <a:ext cx="4876800" cy="671090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500" b="1" dirty="0">
                <a:solidFill>
                  <a:schemeClr val="tx2"/>
                </a:solidFill>
              </a:rPr>
              <a:t>Page 3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552" y="1137037"/>
            <a:ext cx="4876800" cy="560566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4500" dirty="0">
                <a:solidFill>
                  <a:schemeClr val="tx2">
                    <a:lumMod val="50000"/>
                  </a:schemeClr>
                </a:solidFill>
              </a:rPr>
              <a:t>Give a complete and thorough explanation of how your company will perform the entire contract with its own resources.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800" b="1" dirty="0">
                <a:solidFill>
                  <a:schemeClr val="tx2"/>
                </a:solidFill>
              </a:rPr>
              <a:t>Section 4:</a:t>
            </a:r>
          </a:p>
          <a:p>
            <a:pPr marL="114300" indent="0">
              <a:buNone/>
            </a:pPr>
            <a:r>
              <a:rPr lang="en-US" sz="3800" b="1" dirty="0">
                <a:solidFill>
                  <a:schemeClr val="tx2"/>
                </a:solidFill>
              </a:rPr>
              <a:t>    Affirmation </a:t>
            </a:r>
          </a:p>
          <a:p>
            <a:pPr marL="11430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Signature affirms that information provided is true and correct. </a:t>
            </a:r>
          </a:p>
          <a:p>
            <a:pPr marL="114300" indent="0">
              <a:buNone/>
            </a:pP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Note: After award, the HSP becomes part of your contract deliverables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837043" cy="695421"/>
          </a:xfrm>
        </p:spPr>
        <p:txBody>
          <a:bodyPr/>
          <a:lstStyle/>
          <a:p>
            <a:r>
              <a:rPr lang="en-US" sz="2400" b="1" dirty="0"/>
              <a:t>Section 3:</a:t>
            </a:r>
            <a:br>
              <a:rPr lang="en-US" sz="2400" b="1" dirty="0"/>
            </a:br>
            <a:r>
              <a:rPr lang="en-US" sz="2400" b="1" dirty="0"/>
              <a:t>Self Performance Justification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619" y="492981"/>
            <a:ext cx="5321740" cy="6281530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4735223" y="1980611"/>
            <a:ext cx="978408" cy="3896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Right 9"/>
          <p:cNvSpPr/>
          <p:nvPr/>
        </p:nvSpPr>
        <p:spPr>
          <a:xfrm flipV="1">
            <a:off x="4660569" y="5130281"/>
            <a:ext cx="954156" cy="4055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7936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79513"/>
            <a:ext cx="4876800" cy="6046967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2"/>
                </a:solidFill>
              </a:rPr>
              <a:t>Page 1 of 1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94155"/>
            <a:ext cx="5573864" cy="5971796"/>
          </a:xfrm>
        </p:spPr>
        <p:txBody>
          <a:bodyPr anchor="ctr"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2"/>
                </a:solidFill>
              </a:rPr>
              <a:t>Section A-1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If you responded </a:t>
            </a:r>
            <a:r>
              <a:rPr lang="en-US" sz="3200" dirty="0">
                <a:solidFill>
                  <a:srgbClr val="FF0000"/>
                </a:solidFill>
              </a:rPr>
              <a:t>“Yes”</a:t>
            </a:r>
            <a:r>
              <a:rPr lang="en-US" sz="3200" dirty="0">
                <a:solidFill>
                  <a:schemeClr val="tx2"/>
                </a:solidFill>
              </a:rPr>
              <a:t> to Sections 2, Items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(c)  or (d), </a:t>
            </a:r>
            <a:r>
              <a:rPr lang="en-US" sz="3200" dirty="0">
                <a:solidFill>
                  <a:srgbClr val="FF0000"/>
                </a:solidFill>
              </a:rPr>
              <a:t>you must </a:t>
            </a:r>
            <a:r>
              <a:rPr lang="en-US" sz="3200" dirty="0">
                <a:solidFill>
                  <a:schemeClr val="tx2"/>
                </a:solidFill>
              </a:rPr>
              <a:t>submit a completed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</a:t>
            </a:r>
            <a:r>
              <a:rPr lang="en-US" sz="3200" dirty="0">
                <a:solidFill>
                  <a:srgbClr val="FF0000"/>
                </a:solidFill>
              </a:rPr>
              <a:t>“HSP Good Faith Effort – Method A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   (Attachment A)”</a:t>
            </a:r>
            <a:r>
              <a:rPr lang="en-US" sz="3200" dirty="0">
                <a:solidFill>
                  <a:schemeClr val="tx2"/>
                </a:solidFill>
              </a:rPr>
              <a:t> for </a:t>
            </a:r>
            <a:r>
              <a:rPr lang="en-US" sz="3200" u="sng" dirty="0">
                <a:solidFill>
                  <a:srgbClr val="FF0000"/>
                </a:solidFill>
              </a:rPr>
              <a:t>each</a:t>
            </a:r>
            <a:r>
              <a:rPr lang="en-US" sz="3200" dirty="0">
                <a:solidFill>
                  <a:schemeClr val="tx2"/>
                </a:solidFill>
              </a:rPr>
              <a:t> of the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subcontracting opportunities listed in </a:t>
            </a:r>
            <a:r>
              <a:rPr lang="en-US" sz="3200" u="sng" dirty="0">
                <a:solidFill>
                  <a:schemeClr val="tx2"/>
                </a:solidFill>
              </a:rPr>
              <a:t>Section-2,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</a:t>
            </a:r>
            <a:r>
              <a:rPr lang="en-US" sz="3200" u="sng" dirty="0">
                <a:solidFill>
                  <a:schemeClr val="tx2"/>
                </a:solidFill>
              </a:rPr>
              <a:t>item (b)</a:t>
            </a:r>
            <a:r>
              <a:rPr lang="en-US" sz="3200" dirty="0">
                <a:solidFill>
                  <a:schemeClr val="tx2"/>
                </a:solidFill>
              </a:rPr>
              <a:t>. </a:t>
            </a:r>
          </a:p>
          <a:p>
            <a:pPr marL="114300" indent="0">
              <a:lnSpc>
                <a:spcPct val="120000"/>
              </a:lnSpc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</a:rPr>
              <a:t>Note: Item number must coincide with “Section-2, item </a:t>
            </a:r>
            <a:r>
              <a:rPr lang="en-US" sz="3200" dirty="0">
                <a:solidFill>
                  <a:srgbClr val="FF0000"/>
                </a:solidFill>
              </a:rPr>
              <a:t>(b)</a:t>
            </a:r>
            <a:r>
              <a:rPr lang="en-US" sz="3200" dirty="0">
                <a:solidFill>
                  <a:schemeClr val="tx2"/>
                </a:solidFill>
              </a:rPr>
              <a:t>. </a:t>
            </a:r>
          </a:p>
          <a:p>
            <a:pPr marL="11430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2"/>
                </a:solidFill>
              </a:rPr>
              <a:t>Section A-2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Identify subcontractors that will be used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during the course of the contract; please list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VID number for HUBs and Non-HUBs;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approximate dollar amount and percentage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of work to be subcontracted. 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    To Be Determined</a:t>
            </a:r>
            <a:r>
              <a:rPr lang="en-US" sz="3200" dirty="0">
                <a:solidFill>
                  <a:schemeClr val="tx2"/>
                </a:solidFill>
              </a:rPr>
              <a:t> is </a:t>
            </a:r>
            <a:r>
              <a:rPr lang="en-US" sz="3200" u="sng" dirty="0">
                <a:solidFill>
                  <a:schemeClr val="tx2"/>
                </a:solidFill>
              </a:rPr>
              <a:t>not</a:t>
            </a:r>
            <a:r>
              <a:rPr lang="en-US" sz="3200" dirty="0">
                <a:solidFill>
                  <a:schemeClr val="tx2"/>
                </a:solidFill>
              </a:rPr>
              <a:t> acceptable.  </a:t>
            </a:r>
          </a:p>
          <a:p>
            <a:pPr marL="11430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    Percentage should coincide with </a:t>
            </a:r>
            <a:r>
              <a:rPr lang="en-US" sz="3200" u="sng" dirty="0">
                <a:solidFill>
                  <a:srgbClr val="FF0000"/>
                </a:solidFill>
              </a:rPr>
              <a:t>Section-2, item (b).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29" y="203076"/>
            <a:ext cx="5263763" cy="607957"/>
          </a:xfrm>
        </p:spPr>
        <p:txBody>
          <a:bodyPr/>
          <a:lstStyle/>
          <a:p>
            <a:r>
              <a:rPr lang="en-US" sz="2800" b="1" dirty="0"/>
              <a:t>HSP GFE Method A (Attachment A)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956" y="477077"/>
            <a:ext cx="5318967" cy="6321287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 rot="20028831">
            <a:off x="4981518" y="2223272"/>
            <a:ext cx="1387138" cy="154224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0025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ent Bill of Rights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arent Bill of Rights presentation" id="{FFB8DD09-E889-436C-9890-EDCB8B87C37D}" vid="{0650B77A-9CFB-47E5-9969-37AE0A32A9A6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E507829-6D7C-4C56-8D46-9575E34331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Parent Bill of Rights presentation</Template>
  <TotalTime>0</TotalTime>
  <Words>1369</Words>
  <Application>Microsoft Office PowerPoint</Application>
  <PresentationFormat>Widescreen</PresentationFormat>
  <Paragraphs>181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Wingdings</vt:lpstr>
      <vt:lpstr>Parent Bill of Rights presentation</vt:lpstr>
      <vt:lpstr>General Land Office</vt:lpstr>
      <vt:lpstr>HUB SUBCONTRACTING PLAN (HSP) IS A REQUIREMENT</vt:lpstr>
      <vt:lpstr>HUB SUBCONRACTING PLAN (HSP)</vt:lpstr>
      <vt:lpstr>HUB Subcontracting Plan (HSP) Quick Checklist</vt:lpstr>
      <vt:lpstr>You may select one of the four options to complete the scope of work…</vt:lpstr>
      <vt:lpstr>HSP Information Page:</vt:lpstr>
      <vt:lpstr>Company Name and Requisition #</vt:lpstr>
      <vt:lpstr>Section 3: Self Performance Justification</vt:lpstr>
      <vt:lpstr>HSP GFE Method A (Attachment A)</vt:lpstr>
      <vt:lpstr>HSP GFE Method B (Attachment B) : If you responded “No” to section-2, items (c) and (d), you must submit a completed “HSP Good Faith Effort – Method B (Attachment B)” for each of the subcontracting opportunities listed in Section-2, item (b).</vt:lpstr>
      <vt:lpstr>Notification of a Subcontracting Opportunity 7 Working Day Notification</vt:lpstr>
      <vt:lpstr>HUB Subcontractor Notification form:</vt:lpstr>
      <vt:lpstr>HSP GFE Method B (Attachment B)</vt:lpstr>
      <vt:lpstr>Affirmation</vt:lpstr>
      <vt:lpstr>HSP Evaluation Process</vt:lpstr>
      <vt:lpstr>HSP Resources</vt:lpstr>
      <vt:lpstr>GLO HUB Team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2017-04-25T12:24:55Z</dcterms:created>
  <dcterms:modified xsi:type="dcterms:W3CDTF">2021-11-22T13:50:35Z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TC034605539991</vt:lpwstr>
  </property>
</Properties>
</file>